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9"/>
  </p:notesMasterIdLst>
  <p:sldIdLst>
    <p:sldId id="256" r:id="rId5"/>
    <p:sldId id="259" r:id="rId6"/>
    <p:sldId id="260" r:id="rId7"/>
    <p:sldId id="261" r:id="rId8"/>
    <p:sldId id="265" r:id="rId9"/>
    <p:sldId id="262" r:id="rId10"/>
    <p:sldId id="268" r:id="rId11"/>
    <p:sldId id="271" r:id="rId12"/>
    <p:sldId id="263" r:id="rId13"/>
    <p:sldId id="269" r:id="rId14"/>
    <p:sldId id="270" r:id="rId15"/>
    <p:sldId id="264" r:id="rId16"/>
    <p:sldId id="267" r:id="rId17"/>
    <p:sldId id="266" r:id="rId1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98A7AC1-5F4B-4393-A996-4F1C4D67A3D1}" v="356" dt="2024-02-02T16:37:10.612"/>
    <p1510:client id="{5C024BF0-DECC-4025-B926-80814112AD2D}" v="310" vWet="314" dt="2024-02-02T09:00:44.43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65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88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kv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7C62A6-0E70-4F9E-9E4F-88AF9C762237}" type="datetimeFigureOut">
              <a:rPr lang="it-IT" smtClean="0"/>
              <a:t>04/02/2024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D3A9FA-5815-4773-B626-1FD1BEF4FD6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421282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6AD6EE87-EBD5-4F12-A48A-63ACA297AC8F}" type="datetimeFigureOut">
              <a:rPr lang="en-US" dirty="0"/>
              <a:t>2/4/2024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66276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3815-2707-4475-8F1A-B873CB631BB4}" type="datetimeFigureOut">
              <a:rPr lang="en-US" dirty="0"/>
              <a:t>2/4/2024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2997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AFB99-0EAB-4182-AFF8-E214C82A68F6}" type="datetimeFigureOut">
              <a:rPr lang="en-US" dirty="0"/>
              <a:t>2/4/2024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91308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794B-289A-4A80-97D7-111025398D45}" type="datetimeFigureOut">
              <a:rPr lang="en-US" dirty="0"/>
              <a:t>2/4/2024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8272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1015F-7CC6-4D0A-9D87-873EA4C304CC}" type="datetimeFigureOut">
              <a:rPr lang="en-US" dirty="0"/>
              <a:t>2/4/2024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68031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6A301-0538-44EC-B09D-202E1042A48B}" type="datetimeFigureOut">
              <a:rPr lang="en-US" dirty="0"/>
              <a:t>2/4/2024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082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9574A-8875-45EF-8EA2-3CAA0F7ABC4C}" type="datetimeFigureOut">
              <a:rPr lang="en-US" dirty="0"/>
              <a:t>2/4/2024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7672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4D4C-5367-4C26-9E2B-D8088D7FCA81}" type="datetimeFigureOut">
              <a:rPr lang="en-US" dirty="0"/>
              <a:t>2/4/2024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13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91E96-98B0-4413-9547-46F3504108EF}" type="datetimeFigureOut">
              <a:rPr lang="en-US" dirty="0"/>
              <a:t>2/4/2024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2204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68B11-C5A8-448C-8CE9-B1A273C79CFC}" type="datetimeFigureOut">
              <a:rPr lang="en-US" dirty="0"/>
              <a:t>2/4/2024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28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16CA0-919D-4A49-9C8A-62FDFB3A5183}" type="datetimeFigureOut">
              <a:rPr lang="en-US" dirty="0"/>
              <a:t>2/4/2024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dirty="0"/>
              <a:t>‹N›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62786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0298CD5-6C1E-4009-B41F-6DF62E31D3BE}" type="datetimeFigureOut">
              <a:rPr lang="en-US" dirty="0"/>
              <a:pPr/>
              <a:t>2/4/2024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‹N›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63925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572744" y="5395131"/>
            <a:ext cx="7693431" cy="788894"/>
          </a:xfrm>
        </p:spPr>
        <p:txBody>
          <a:bodyPr>
            <a:normAutofit fontScale="90000"/>
          </a:bodyPr>
          <a:lstStyle/>
          <a:p>
            <a:r>
              <a:rPr lang="de-DE" sz="5400"/>
              <a:t>Car </a:t>
            </a:r>
            <a:r>
              <a:rPr lang="de-DE" sz="5400" err="1"/>
              <a:t>driver</a:t>
            </a:r>
            <a:r>
              <a:rPr lang="de-DE" sz="5400"/>
              <a:t> </a:t>
            </a:r>
            <a:r>
              <a:rPr lang="de-DE" sz="5400" err="1"/>
              <a:t>drowsiness</a:t>
            </a:r>
            <a:r>
              <a:rPr lang="de-DE" sz="5400"/>
              <a:t> </a:t>
            </a:r>
            <a:r>
              <a:rPr lang="de-DE" sz="5400" err="1"/>
              <a:t>detection</a:t>
            </a:r>
            <a:endParaRPr lang="de-DE" sz="540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8528113" y="5183201"/>
            <a:ext cx="3285506" cy="1220334"/>
          </a:xfrm>
        </p:spPr>
        <p:txBody>
          <a:bodyPr>
            <a:normAutofit/>
          </a:bodyPr>
          <a:lstStyle/>
          <a:p>
            <a:r>
              <a:rPr lang="de-DE" sz="2000"/>
              <a:t>Federico </a:t>
            </a:r>
            <a:r>
              <a:rPr lang="de-DE" sz="2000" err="1"/>
              <a:t>Cavedoni</a:t>
            </a:r>
          </a:p>
          <a:p>
            <a:r>
              <a:rPr lang="de-DE" sz="2000"/>
              <a:t>Francesco Bruno</a:t>
            </a:r>
          </a:p>
        </p:txBody>
      </p:sp>
    </p:spTree>
    <p:extLst>
      <p:ext uri="{BB962C8B-B14F-4D97-AF65-F5344CB8AC3E}">
        <p14:creationId xmlns:p14="http://schemas.microsoft.com/office/powerpoint/2010/main" val="39625839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Demo (2/3): Abnormal </a:t>
            </a:r>
            <a:r>
              <a:rPr lang="de-DE" dirty="0" err="1"/>
              <a:t>classification</a:t>
            </a:r>
            <a:endParaRPr lang="de-DE" dirty="0"/>
          </a:p>
        </p:txBody>
      </p:sp>
      <p:pic>
        <p:nvPicPr>
          <p:cNvPr id="4" name="Demo 2">
            <a:hlinkClick r:id="" action="ppaction://media"/>
            <a:extLst>
              <a:ext uri="{FF2B5EF4-FFF2-40B4-BE49-F238E27FC236}">
                <a16:creationId xmlns:a16="http://schemas.microsoft.com/office/drawing/2014/main" id="{1FAFC947-2B77-F67C-6779-9F6C3F50C8D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05297" y="1657349"/>
            <a:ext cx="8957733" cy="5038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682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96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Demo (3/3): </a:t>
            </a:r>
            <a:r>
              <a:rPr lang="de-DE" dirty="0" err="1"/>
              <a:t>hands</a:t>
            </a:r>
            <a:r>
              <a:rPr lang="de-DE" dirty="0"/>
              <a:t> off </a:t>
            </a:r>
            <a:r>
              <a:rPr lang="de-DE" dirty="0" err="1"/>
              <a:t>steering</a:t>
            </a:r>
            <a:r>
              <a:rPr lang="de-DE" dirty="0"/>
              <a:t> </a:t>
            </a:r>
            <a:r>
              <a:rPr lang="de-DE" dirty="0" err="1"/>
              <a:t>wheel</a:t>
            </a:r>
            <a:endParaRPr lang="de-DE" dirty="0"/>
          </a:p>
        </p:txBody>
      </p:sp>
      <p:pic>
        <p:nvPicPr>
          <p:cNvPr id="4" name="Demo 3">
            <a:hlinkClick r:id="" action="ppaction://media"/>
            <a:extLst>
              <a:ext uri="{FF2B5EF4-FFF2-40B4-BE49-F238E27FC236}">
                <a16:creationId xmlns:a16="http://schemas.microsoft.com/office/drawing/2014/main" id="{46400116-57F7-1950-AE57-D422102A4EA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43050" y="1612105"/>
            <a:ext cx="9105900" cy="5122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482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9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err="1"/>
              <a:t>conclusions</a:t>
            </a:r>
            <a:endParaRPr lang="de-DE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5E58486-8B08-CEBE-1F49-59D0B7E39886}"/>
              </a:ext>
            </a:extLst>
          </p:cNvPr>
          <p:cNvSpPr txBox="1"/>
          <p:nvPr/>
        </p:nvSpPr>
        <p:spPr>
          <a:xfrm>
            <a:off x="1024128" y="2477730"/>
            <a:ext cx="537824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b="1" err="1"/>
              <a:t>Improve</a:t>
            </a:r>
            <a:r>
              <a:rPr lang="it-IT" sz="2400" b="1"/>
              <a:t> the training procedure</a:t>
            </a:r>
          </a:p>
          <a:p>
            <a:r>
              <a:rPr lang="it-IT" sz="2400"/>
              <a:t>The </a:t>
            </a:r>
            <a:r>
              <a:rPr lang="it-IT" sz="2400" err="1"/>
              <a:t>classification</a:t>
            </a:r>
            <a:r>
              <a:rPr lang="it-IT" sz="2400"/>
              <a:t> </a:t>
            </a:r>
            <a:r>
              <a:rPr lang="it-IT" sz="2400" err="1"/>
              <a:t>is</a:t>
            </a:r>
            <a:r>
              <a:rPr lang="it-IT" sz="2400"/>
              <a:t> </a:t>
            </a:r>
            <a:r>
              <a:rPr lang="it-IT" sz="2400" err="1"/>
              <a:t>surely</a:t>
            </a:r>
            <a:r>
              <a:rPr lang="it-IT" sz="2400"/>
              <a:t> </a:t>
            </a:r>
            <a:r>
              <a:rPr lang="it-IT" sz="2400" err="1"/>
              <a:t>influenced</a:t>
            </a:r>
            <a:r>
              <a:rPr lang="it-IT" sz="2400"/>
              <a:t> by the </a:t>
            </a:r>
            <a:r>
              <a:rPr lang="it-IT" sz="2400" err="1"/>
              <a:t>unbalanced</a:t>
            </a:r>
            <a:r>
              <a:rPr lang="it-IT" sz="2400"/>
              <a:t> dataset </a:t>
            </a:r>
            <a:r>
              <a:rPr lang="it-IT" sz="2400" err="1"/>
              <a:t>used</a:t>
            </a:r>
            <a:endParaRPr lang="it-IT" sz="2400"/>
          </a:p>
          <a:p>
            <a:endParaRPr lang="it-IT" sz="2400" b="1"/>
          </a:p>
          <a:p>
            <a:endParaRPr lang="it-IT" sz="2400" b="1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b="1"/>
              <a:t>Use a PPG </a:t>
            </a:r>
            <a:r>
              <a:rPr lang="it-IT" sz="2400" b="1" err="1"/>
              <a:t>sensor</a:t>
            </a:r>
            <a:endParaRPr lang="it-IT" sz="2400" b="1"/>
          </a:p>
          <a:p>
            <a:r>
              <a:rPr lang="it-IT" sz="2400"/>
              <a:t>For </a:t>
            </a:r>
            <a:r>
              <a:rPr lang="it-IT" sz="2400" err="1"/>
              <a:t>better</a:t>
            </a:r>
            <a:r>
              <a:rPr lang="it-IT" sz="2400"/>
              <a:t> </a:t>
            </a:r>
            <a:r>
              <a:rPr lang="it-IT" sz="2400" err="1"/>
              <a:t>classification</a:t>
            </a:r>
            <a:r>
              <a:rPr lang="it-IT" sz="2400"/>
              <a:t> due to the </a:t>
            </a:r>
            <a:r>
              <a:rPr lang="it-IT" sz="2400" err="1"/>
              <a:t>incrementing</a:t>
            </a:r>
            <a:r>
              <a:rPr lang="it-IT" sz="2400"/>
              <a:t> of the </a:t>
            </a:r>
            <a:r>
              <a:rPr lang="it-IT" sz="2400" err="1"/>
              <a:t>sensor</a:t>
            </a:r>
            <a:r>
              <a:rPr lang="it-IT" sz="2400"/>
              <a:t> </a:t>
            </a:r>
            <a:r>
              <a:rPr lang="it-IT" sz="2400" err="1"/>
              <a:t>precision</a:t>
            </a:r>
            <a:r>
              <a:rPr lang="it-IT" sz="2400"/>
              <a:t> and </a:t>
            </a:r>
            <a:r>
              <a:rPr lang="it-IT" sz="2400" err="1"/>
              <a:t>usability</a:t>
            </a:r>
            <a:endParaRPr lang="it-IT" sz="240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/>
          </a:p>
        </p:txBody>
      </p:sp>
      <p:pic>
        <p:nvPicPr>
          <p:cNvPr id="5" name="Immagine 4" descr="Immagine che contiene testo, schermata, diagramma, numero&#10;&#10;Descrizione generata automaticamente">
            <a:extLst>
              <a:ext uri="{FF2B5EF4-FFF2-40B4-BE49-F238E27FC236}">
                <a16:creationId xmlns:a16="http://schemas.microsoft.com/office/drawing/2014/main" id="{C16E91E0-7E8E-7A5C-8D33-FEB51FC3D1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51"/>
          <a:stretch/>
        </p:blipFill>
        <p:spPr bwMode="auto">
          <a:xfrm>
            <a:off x="7731842" y="920535"/>
            <a:ext cx="3169674" cy="311438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Immagine 6" descr="Immagine che contiene schermata, cartone animato, design&#10;&#10;Descrizione generata automaticamente">
            <a:extLst>
              <a:ext uri="{FF2B5EF4-FFF2-40B4-BE49-F238E27FC236}">
                <a16:creationId xmlns:a16="http://schemas.microsoft.com/office/drawing/2014/main" id="{3CC64FD2-AFB1-42FA-0723-A0ED4C8E2C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3720" y="4370243"/>
            <a:ext cx="4619165" cy="2002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2492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err="1"/>
              <a:t>references</a:t>
            </a:r>
            <a:endParaRPr lang="de-DE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A2E3F47F-9540-D073-5A6A-E3701C7B39CA}"/>
              </a:ext>
            </a:extLst>
          </p:cNvPr>
          <p:cNvSpPr txBox="1"/>
          <p:nvPr/>
        </p:nvSpPr>
        <p:spPr>
          <a:xfrm>
            <a:off x="1024128" y="2084832"/>
            <a:ext cx="7796981" cy="9682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PPG Cognitive Fatigue Prediction Source: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https://www.kaggle.com/code/katariinaparkja/ppg-cognitive-fatigue-prediction</a:t>
            </a:r>
            <a:endParaRPr lang="it-IT" sz="14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76175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572744" y="5395131"/>
            <a:ext cx="7693431" cy="788894"/>
          </a:xfrm>
        </p:spPr>
        <p:txBody>
          <a:bodyPr>
            <a:normAutofit/>
          </a:bodyPr>
          <a:lstStyle/>
          <a:p>
            <a:r>
              <a:rPr lang="de-DE" sz="5400" err="1"/>
              <a:t>Thanks</a:t>
            </a:r>
            <a:r>
              <a:rPr lang="de-DE" sz="5400"/>
              <a:t> </a:t>
            </a:r>
            <a:r>
              <a:rPr lang="de-DE" sz="5400" err="1"/>
              <a:t>for</a:t>
            </a:r>
            <a:r>
              <a:rPr lang="de-DE" sz="5400"/>
              <a:t> </a:t>
            </a:r>
            <a:r>
              <a:rPr lang="de-DE" sz="5400" err="1"/>
              <a:t>the</a:t>
            </a:r>
            <a:r>
              <a:rPr lang="de-DE" sz="5400"/>
              <a:t> </a:t>
            </a:r>
            <a:r>
              <a:rPr lang="de-DE" sz="5400" err="1"/>
              <a:t>attention</a:t>
            </a:r>
            <a:endParaRPr lang="de-DE" sz="540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8528113" y="5183201"/>
            <a:ext cx="3285506" cy="1220334"/>
          </a:xfrm>
        </p:spPr>
        <p:txBody>
          <a:bodyPr>
            <a:normAutofit/>
          </a:bodyPr>
          <a:lstStyle/>
          <a:p>
            <a:r>
              <a:rPr lang="de-DE" sz="2000"/>
              <a:t>Federico </a:t>
            </a:r>
            <a:r>
              <a:rPr lang="de-DE" sz="2000" err="1"/>
              <a:t>Cavedoni</a:t>
            </a:r>
          </a:p>
          <a:p>
            <a:r>
              <a:rPr lang="de-DE" sz="2000"/>
              <a:t>Francesco Bruno</a:t>
            </a:r>
          </a:p>
        </p:txBody>
      </p:sp>
    </p:spTree>
    <p:extLst>
      <p:ext uri="{BB962C8B-B14F-4D97-AF65-F5344CB8AC3E}">
        <p14:creationId xmlns:p14="http://schemas.microsoft.com/office/powerpoint/2010/main" val="40562012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err="1"/>
              <a:t>Drowsiness</a:t>
            </a:r>
            <a:r>
              <a:rPr lang="de-DE"/>
              <a:t> </a:t>
            </a:r>
            <a:r>
              <a:rPr lang="de-DE" err="1"/>
              <a:t>detection</a:t>
            </a:r>
            <a:r>
              <a:rPr lang="de-DE"/>
              <a:t> </a:t>
            </a:r>
            <a:r>
              <a:rPr lang="de-DE" err="1"/>
              <a:t>system</a:t>
            </a:r>
            <a:endParaRPr lang="de-DE"/>
          </a:p>
        </p:txBody>
      </p:sp>
      <p:pic>
        <p:nvPicPr>
          <p:cNvPr id="8" name="Immagine 7" descr="Immagine che contiene Cartoni animati, cartone animato, Animazione, clipart&#10;&#10;Descrizione generata automaticamente">
            <a:extLst>
              <a:ext uri="{FF2B5EF4-FFF2-40B4-BE49-F238E27FC236}">
                <a16:creationId xmlns:a16="http://schemas.microsoft.com/office/drawing/2014/main" id="{D65FB3D0-E29F-91BB-F9F9-5BE7CA9D5F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615184"/>
            <a:ext cx="5248136" cy="2500542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3537C7E7-298A-69B2-AD15-46DEC0D8022D}"/>
              </a:ext>
            </a:extLst>
          </p:cNvPr>
          <p:cNvSpPr txBox="1"/>
          <p:nvPr/>
        </p:nvSpPr>
        <p:spPr>
          <a:xfrm>
            <a:off x="847864" y="3080625"/>
            <a:ext cx="4651062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3200"/>
              <a:t>A system </a:t>
            </a:r>
            <a:r>
              <a:rPr lang="it-IT" sz="3200" err="1"/>
              <a:t>capable</a:t>
            </a:r>
            <a:r>
              <a:rPr lang="it-IT" sz="3200"/>
              <a:t> of </a:t>
            </a:r>
            <a:r>
              <a:rPr lang="it-IT" sz="3200" err="1"/>
              <a:t>understanding</a:t>
            </a:r>
            <a:r>
              <a:rPr lang="it-IT" sz="3200"/>
              <a:t> </a:t>
            </a:r>
            <a:r>
              <a:rPr lang="it-IT" sz="3200" err="1"/>
              <a:t>if</a:t>
            </a:r>
            <a:r>
              <a:rPr lang="it-IT" sz="3200"/>
              <a:t> the </a:t>
            </a:r>
          </a:p>
          <a:p>
            <a:r>
              <a:rPr lang="it-IT" sz="3200"/>
              <a:t>driver </a:t>
            </a:r>
            <a:r>
              <a:rPr lang="it-IT" sz="3200" err="1"/>
              <a:t>is</a:t>
            </a:r>
            <a:r>
              <a:rPr lang="it-IT" sz="3200"/>
              <a:t> </a:t>
            </a:r>
            <a:r>
              <a:rPr lang="it-IT" sz="3200" err="1"/>
              <a:t>falling</a:t>
            </a:r>
            <a:r>
              <a:rPr lang="it-IT" sz="3200"/>
              <a:t> </a:t>
            </a:r>
            <a:r>
              <a:rPr lang="it-IT" sz="3200" err="1"/>
              <a:t>asleep</a:t>
            </a:r>
            <a:r>
              <a:rPr lang="it-IT" sz="3200"/>
              <a:t> by </a:t>
            </a:r>
            <a:r>
              <a:rPr lang="it-IT" sz="3200" err="1"/>
              <a:t>analysing</a:t>
            </a:r>
            <a:r>
              <a:rPr lang="it-IT" sz="3200"/>
              <a:t> </a:t>
            </a:r>
            <a:r>
              <a:rPr lang="it-IT" sz="3200" err="1"/>
              <a:t>his</a:t>
            </a:r>
            <a:r>
              <a:rPr lang="it-IT" sz="3200"/>
              <a:t> </a:t>
            </a:r>
            <a:r>
              <a:rPr lang="it-IT" sz="3200" err="1"/>
              <a:t>hearthbeat</a:t>
            </a:r>
            <a:endParaRPr lang="it-IT" sz="3200"/>
          </a:p>
        </p:txBody>
      </p:sp>
    </p:spTree>
    <p:extLst>
      <p:ext uri="{BB962C8B-B14F-4D97-AF65-F5344CB8AC3E}">
        <p14:creationId xmlns:p14="http://schemas.microsoft.com/office/powerpoint/2010/main" val="2793744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/>
              <a:t>System </a:t>
            </a:r>
            <a:r>
              <a:rPr lang="de-DE" err="1"/>
              <a:t>description</a:t>
            </a:r>
            <a:endParaRPr lang="de-DE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13EF9346-4A33-4E9D-85AD-B6B3099A27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4164" y="1096427"/>
            <a:ext cx="5629743" cy="466514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78FFAB96-7FAF-BB47-B4D0-948D322CF5BA}"/>
              </a:ext>
            </a:extLst>
          </p:cNvPr>
          <p:cNvSpPr txBox="1"/>
          <p:nvPr/>
        </p:nvSpPr>
        <p:spPr>
          <a:xfrm>
            <a:off x="845574" y="2095513"/>
            <a:ext cx="367726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/>
              <a:t>The system </a:t>
            </a:r>
            <a:r>
              <a:rPr lang="it-IT" sz="2400" err="1"/>
              <a:t>is</a:t>
            </a:r>
            <a:r>
              <a:rPr lang="it-IT" sz="2400"/>
              <a:t> </a:t>
            </a:r>
            <a:r>
              <a:rPr lang="it-IT" sz="2400" err="1"/>
              <a:t>composed</a:t>
            </a:r>
            <a:r>
              <a:rPr lang="it-IT" sz="2400"/>
              <a:t> of:</a:t>
            </a:r>
          </a:p>
          <a:p>
            <a:endParaRPr lang="it-IT" sz="24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b="1"/>
              <a:t>ECG Sensor             (</a:t>
            </a:r>
            <a:r>
              <a:rPr lang="it-IT" sz="2400" b="1" err="1"/>
              <a:t>Polar</a:t>
            </a:r>
            <a:r>
              <a:rPr lang="it-IT" sz="2400" b="1"/>
              <a:t> T34)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2400" b="1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b="1"/>
              <a:t>Sensor Controller (</a:t>
            </a:r>
            <a:r>
              <a:rPr lang="it-IT" sz="2400" b="1" err="1"/>
              <a:t>Raspberry</a:t>
            </a:r>
            <a:r>
              <a:rPr lang="it-IT" sz="2400" b="1"/>
              <a:t> PI 3)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24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b="1" err="1"/>
              <a:t>Classification</a:t>
            </a:r>
            <a:r>
              <a:rPr lang="it-IT" sz="2400" b="1"/>
              <a:t> Server</a:t>
            </a:r>
          </a:p>
        </p:txBody>
      </p:sp>
    </p:spTree>
    <p:extLst>
      <p:ext uri="{BB962C8B-B14F-4D97-AF65-F5344CB8AC3E}">
        <p14:creationId xmlns:p14="http://schemas.microsoft.com/office/powerpoint/2010/main" val="32100531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/>
              <a:t>prototype </a:t>
            </a:r>
            <a:r>
              <a:rPr lang="de-DE" err="1"/>
              <a:t>description</a:t>
            </a:r>
            <a:r>
              <a:rPr lang="de-DE"/>
              <a:t> (1/2)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6D525CAC-A924-66B9-6D81-62A3AEBD21AA}"/>
              </a:ext>
            </a:extLst>
          </p:cNvPr>
          <p:cNvSpPr txBox="1"/>
          <p:nvPr/>
        </p:nvSpPr>
        <p:spPr>
          <a:xfrm>
            <a:off x="1024128" y="1792444"/>
            <a:ext cx="38444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b="1"/>
              <a:t>Hardware </a:t>
            </a:r>
            <a:r>
              <a:rPr lang="it-IT" sz="3200" b="1" err="1"/>
              <a:t>description</a:t>
            </a:r>
            <a:endParaRPr lang="it-IT" sz="3200" b="1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9858874D-98F5-7BAA-D505-9EB55E690194}"/>
              </a:ext>
            </a:extLst>
          </p:cNvPr>
          <p:cNvSpPr txBox="1"/>
          <p:nvPr/>
        </p:nvSpPr>
        <p:spPr>
          <a:xfrm>
            <a:off x="1771379" y="2787150"/>
            <a:ext cx="23499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err="1"/>
              <a:t>Polar</a:t>
            </a:r>
            <a:r>
              <a:rPr lang="it-IT" sz="2400"/>
              <a:t> T34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47CC362B-90C8-A7BC-1134-43663CC26DB2}"/>
              </a:ext>
            </a:extLst>
          </p:cNvPr>
          <p:cNvSpPr txBox="1"/>
          <p:nvPr/>
        </p:nvSpPr>
        <p:spPr>
          <a:xfrm>
            <a:off x="1771379" y="5298652"/>
            <a:ext cx="23499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err="1"/>
              <a:t>Raspberry</a:t>
            </a:r>
            <a:r>
              <a:rPr lang="it-IT" sz="2400"/>
              <a:t> PI 3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4138DDA8-C432-E1E4-6E00-269D0D8684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7691" y="1969653"/>
            <a:ext cx="4138267" cy="1181679"/>
          </a:xfrm>
          <a:prstGeom prst="rect">
            <a:avLst/>
          </a:prstGeom>
        </p:spPr>
      </p:pic>
      <p:pic>
        <p:nvPicPr>
          <p:cNvPr id="9" name="Immagine 8" descr="Immagine che contiene elettronica, Componente elettrico, Componente di circuito, Componente di circuito passivo&#10;&#10;Descrizione generata automaticamente">
            <a:extLst>
              <a:ext uri="{FF2B5EF4-FFF2-40B4-BE49-F238E27FC236}">
                <a16:creationId xmlns:a16="http://schemas.microsoft.com/office/drawing/2014/main" id="{5A791CF9-505E-7CC1-8826-DBD4ED56824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0300" y="4693290"/>
            <a:ext cx="3164258" cy="1885898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CB29ECE7-1166-8E3E-97B1-2E52542CAA56}"/>
              </a:ext>
            </a:extLst>
          </p:cNvPr>
          <p:cNvSpPr txBox="1"/>
          <p:nvPr/>
        </p:nvSpPr>
        <p:spPr>
          <a:xfrm>
            <a:off x="1771379" y="4061102"/>
            <a:ext cx="37435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Polar Heart Rate Receiver</a:t>
            </a:r>
            <a:endParaRPr lang="it-IT" sz="2400"/>
          </a:p>
        </p:txBody>
      </p:sp>
      <p:pic>
        <p:nvPicPr>
          <p:cNvPr id="8" name="Immagine 7" descr="Immagine che contiene elettronica, Componente elettrico, Componente di circuito, Componente di circuito passivo&#10;&#10;Descrizione generata automaticamente">
            <a:extLst>
              <a:ext uri="{FF2B5EF4-FFF2-40B4-BE49-F238E27FC236}">
                <a16:creationId xmlns:a16="http://schemas.microsoft.com/office/drawing/2014/main" id="{DAA2B763-7CD5-D7AB-90DC-BA94278360D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43" t="8492" r="8196" b="8665"/>
          <a:stretch/>
        </p:blipFill>
        <p:spPr bwMode="auto">
          <a:xfrm>
            <a:off x="8328025" y="3636604"/>
            <a:ext cx="1117600" cy="84899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1976254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/>
              <a:t>prototype </a:t>
            </a:r>
            <a:r>
              <a:rPr lang="de-DE" err="1"/>
              <a:t>description</a:t>
            </a:r>
            <a:r>
              <a:rPr lang="de-DE"/>
              <a:t> (2/2)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6D525CAC-A924-66B9-6D81-62A3AEBD21AA}"/>
              </a:ext>
            </a:extLst>
          </p:cNvPr>
          <p:cNvSpPr txBox="1"/>
          <p:nvPr/>
        </p:nvSpPr>
        <p:spPr>
          <a:xfrm>
            <a:off x="6915936" y="2115151"/>
            <a:ext cx="47236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b="1" err="1"/>
              <a:t>Classifier</a:t>
            </a:r>
            <a:r>
              <a:rPr lang="it-IT" sz="3200" b="1"/>
              <a:t> Server Software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6E066551-48F1-FBE5-1C17-0FCFB6255E60}"/>
              </a:ext>
            </a:extLst>
          </p:cNvPr>
          <p:cNvSpPr txBox="1"/>
          <p:nvPr/>
        </p:nvSpPr>
        <p:spPr>
          <a:xfrm>
            <a:off x="905661" y="3124641"/>
            <a:ext cx="3460955" cy="27122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>
              <a:lnSpc>
                <a:spcPct val="107000"/>
              </a:lnSpc>
            </a:pPr>
            <a:r>
              <a:rPr lang="en-US" sz="20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 Communication_API.py</a:t>
            </a:r>
            <a:r>
              <a:rPr lang="en-US" sz="20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it-IT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US" sz="20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it-IT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US" sz="20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 Controller_firmware.py</a:t>
            </a:r>
            <a:endParaRPr lang="it-IT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US" sz="20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it-IT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US" sz="20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 Hearth_beat_analysis.py</a:t>
            </a:r>
            <a:endParaRPr lang="it-IT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US" sz="20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 </a:t>
            </a:r>
            <a:endParaRPr lang="it-IT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US" sz="20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 Sensor_driver.py</a:t>
            </a:r>
            <a:endParaRPr lang="it-IT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US" sz="20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it-IT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7" name="Immagine 6" descr="Immagine che contiene clipart, Elementi grafici, simbolo, cartone animato&#10;&#10;Descrizione generata automaticamente">
            <a:extLst>
              <a:ext uri="{FF2B5EF4-FFF2-40B4-BE49-F238E27FC236}">
                <a16:creationId xmlns:a16="http://schemas.microsoft.com/office/drawing/2014/main" id="{E308BF1D-3048-D641-4961-0B28BEADD44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9218" y="414120"/>
            <a:ext cx="1257308" cy="1378324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4CE2822D-8058-7731-6AC4-888D48F24AA0}"/>
              </a:ext>
            </a:extLst>
          </p:cNvPr>
          <p:cNvSpPr txBox="1"/>
          <p:nvPr/>
        </p:nvSpPr>
        <p:spPr>
          <a:xfrm>
            <a:off x="6915936" y="3230879"/>
            <a:ext cx="3460955" cy="19592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>
              <a:lnSpc>
                <a:spcPct val="107000"/>
              </a:lnSpc>
            </a:pPr>
            <a:r>
              <a:rPr lang="en-US" sz="20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 Communication_API.py</a:t>
            </a:r>
            <a:r>
              <a:rPr lang="en-US" sz="20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it-IT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US" sz="20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 </a:t>
            </a:r>
            <a:endParaRPr lang="it-IT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US" sz="20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 Project_network.py</a:t>
            </a:r>
            <a:endParaRPr lang="it-IT" sz="1600" b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US" sz="20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 </a:t>
            </a:r>
            <a:endParaRPr lang="it-IT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US" sz="20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 Thread_receiver.py</a:t>
            </a:r>
            <a:endParaRPr lang="it-IT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endParaRPr lang="it-IT" sz="14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39B7976E-E7FA-A467-65BB-2CF3634D9C06}"/>
              </a:ext>
            </a:extLst>
          </p:cNvPr>
          <p:cNvSpPr txBox="1"/>
          <p:nvPr/>
        </p:nvSpPr>
        <p:spPr>
          <a:xfrm>
            <a:off x="1024128" y="2115151"/>
            <a:ext cx="38444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b="1"/>
              <a:t>Controller Software</a:t>
            </a:r>
          </a:p>
        </p:txBody>
      </p:sp>
    </p:spTree>
    <p:extLst>
      <p:ext uri="{BB962C8B-B14F-4D97-AF65-F5344CB8AC3E}">
        <p14:creationId xmlns:p14="http://schemas.microsoft.com/office/powerpoint/2010/main" val="14983122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Performance </a:t>
            </a:r>
            <a:r>
              <a:rPr lang="de-DE" dirty="0" err="1"/>
              <a:t>evaluation</a:t>
            </a:r>
            <a:r>
              <a:rPr lang="de-DE" dirty="0"/>
              <a:t> (1/3)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D50F7551-3006-953C-A9A3-EEA9C4753B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0120" y="2327453"/>
            <a:ext cx="6084216" cy="1037519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C2347FE4-3187-BDC1-B229-7B6A7FB54D86}"/>
              </a:ext>
            </a:extLst>
          </p:cNvPr>
          <p:cNvSpPr txBox="1"/>
          <p:nvPr/>
        </p:nvSpPr>
        <p:spPr>
          <a:xfrm>
            <a:off x="851785" y="2327453"/>
            <a:ext cx="467032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b="1" err="1"/>
              <a:t>KNeighborsClassifier</a:t>
            </a:r>
            <a:endParaRPr lang="it-IT" sz="2400" b="1"/>
          </a:p>
          <a:p>
            <a:r>
              <a:rPr lang="it-IT" sz="2400" err="1"/>
              <a:t>KNeighborsClassifier</a:t>
            </a:r>
            <a:r>
              <a:rPr lang="it-IT" sz="2400"/>
              <a:t> </a:t>
            </a:r>
            <a:r>
              <a:rPr lang="it-IT" sz="2400" err="1"/>
              <a:t>is</a:t>
            </a:r>
            <a:r>
              <a:rPr lang="it-IT" sz="2400"/>
              <a:t> </a:t>
            </a:r>
            <a:r>
              <a:rPr lang="it-IT" sz="2400" err="1"/>
              <a:t>used</a:t>
            </a:r>
            <a:r>
              <a:rPr lang="it-IT" sz="2400"/>
              <a:t> </a:t>
            </a:r>
            <a:r>
              <a:rPr lang="it-IT" sz="2400" err="1"/>
              <a:t>because</a:t>
            </a:r>
            <a:r>
              <a:rPr lang="it-IT" sz="2400"/>
              <a:t> </a:t>
            </a:r>
            <a:r>
              <a:rPr lang="it-IT" sz="2400" err="1"/>
              <a:t>it</a:t>
            </a:r>
            <a:r>
              <a:rPr lang="it-IT" sz="2400"/>
              <a:t> </a:t>
            </a:r>
            <a:r>
              <a:rPr lang="it-IT" sz="2400" err="1"/>
              <a:t>has</a:t>
            </a:r>
            <a:r>
              <a:rPr lang="it-IT" sz="2400"/>
              <a:t> </a:t>
            </a:r>
            <a:r>
              <a:rPr lang="it-IT" sz="2400" err="1"/>
              <a:t>great</a:t>
            </a:r>
            <a:r>
              <a:rPr lang="it-IT" sz="2400"/>
              <a:t> </a:t>
            </a:r>
            <a:r>
              <a:rPr lang="it-IT" sz="2400" err="1"/>
              <a:t>accuracy</a:t>
            </a:r>
            <a:r>
              <a:rPr lang="it-IT" sz="2400"/>
              <a:t> and good </a:t>
            </a:r>
            <a:r>
              <a:rPr lang="it-IT" sz="2400" err="1"/>
              <a:t>precision</a:t>
            </a:r>
            <a:r>
              <a:rPr lang="it-IT" sz="2400"/>
              <a:t>, </a:t>
            </a:r>
            <a:r>
              <a:rPr lang="it-IT" sz="2400" err="1"/>
              <a:t>respect</a:t>
            </a:r>
            <a:r>
              <a:rPr lang="it-IT" sz="2400"/>
              <a:t> to </a:t>
            </a:r>
            <a:r>
              <a:rPr lang="it-IT" sz="2400" err="1"/>
              <a:t>other</a:t>
            </a:r>
            <a:r>
              <a:rPr lang="it-IT" sz="2400"/>
              <a:t> </a:t>
            </a:r>
            <a:r>
              <a:rPr lang="it-IT" sz="2400" err="1"/>
              <a:t>types</a:t>
            </a:r>
            <a:r>
              <a:rPr lang="it-IT" sz="2400"/>
              <a:t> of </a:t>
            </a:r>
            <a:r>
              <a:rPr lang="it-IT" sz="2400" err="1"/>
              <a:t>classifiers</a:t>
            </a:r>
            <a:endParaRPr lang="it-IT" sz="2400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1940885E-D6F2-8007-2784-E7A56A8ADBA0}"/>
              </a:ext>
            </a:extLst>
          </p:cNvPr>
          <p:cNvSpPr txBox="1"/>
          <p:nvPr/>
        </p:nvSpPr>
        <p:spPr>
          <a:xfrm>
            <a:off x="1024128" y="4714568"/>
            <a:ext cx="42759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b="1"/>
              <a:t>Scheduling</a:t>
            </a:r>
          </a:p>
          <a:p>
            <a:r>
              <a:rPr lang="it-IT" sz="2400"/>
              <a:t>Scheduling </a:t>
            </a:r>
            <a:r>
              <a:rPr lang="it-IT" sz="2400" err="1"/>
              <a:t>is</a:t>
            </a:r>
            <a:r>
              <a:rPr lang="it-IT" sz="2400"/>
              <a:t> </a:t>
            </a:r>
            <a:r>
              <a:rPr lang="it-IT" sz="2400" err="1"/>
              <a:t>managed</a:t>
            </a:r>
            <a:r>
              <a:rPr lang="it-IT" sz="2400"/>
              <a:t> by the </a:t>
            </a:r>
            <a:r>
              <a:rPr lang="it-IT" sz="2400" err="1"/>
              <a:t>Raspbian</a:t>
            </a:r>
            <a:r>
              <a:rPr lang="it-IT" sz="2400"/>
              <a:t> O.S.</a:t>
            </a:r>
          </a:p>
        </p:txBody>
      </p:sp>
      <p:pic>
        <p:nvPicPr>
          <p:cNvPr id="7" name="Immagine 6" descr="Immagine che contiene frutto, clipart, disegno, bacca&#10;&#10;Descrizione generata automaticamente">
            <a:extLst>
              <a:ext uri="{FF2B5EF4-FFF2-40B4-BE49-F238E27FC236}">
                <a16:creationId xmlns:a16="http://schemas.microsoft.com/office/drawing/2014/main" id="{6B99A981-3DBE-B5D9-2223-56AF7E66C7F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019" y="4714568"/>
            <a:ext cx="1543073" cy="1302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8283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Performance </a:t>
            </a:r>
            <a:r>
              <a:rPr lang="de-DE" dirty="0" err="1"/>
              <a:t>evaluation</a:t>
            </a:r>
            <a:r>
              <a:rPr lang="de-DE" dirty="0"/>
              <a:t> (2/3)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C2347FE4-3187-BDC1-B229-7B6A7FB54D86}"/>
              </a:ext>
            </a:extLst>
          </p:cNvPr>
          <p:cNvSpPr txBox="1"/>
          <p:nvPr/>
        </p:nvSpPr>
        <p:spPr>
          <a:xfrm>
            <a:off x="723900" y="1954769"/>
            <a:ext cx="8877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err="1"/>
              <a:t>Our</a:t>
            </a:r>
            <a:r>
              <a:rPr lang="it-IT" sz="2800"/>
              <a:t> </a:t>
            </a:r>
            <a:r>
              <a:rPr lang="it-IT" sz="2800" err="1"/>
              <a:t>SamplingTask</a:t>
            </a:r>
            <a:r>
              <a:rPr lang="it-IT" sz="2800"/>
              <a:t> </a:t>
            </a:r>
            <a:r>
              <a:rPr lang="it-IT" sz="2800" err="1"/>
              <a:t>is</a:t>
            </a:r>
            <a:r>
              <a:rPr lang="it-IT" sz="2800"/>
              <a:t>:   (</a:t>
            </a:r>
            <a:r>
              <a:rPr lang="it-IT" sz="2800" b="1"/>
              <a:t>Soft – </a:t>
            </a:r>
            <a:r>
              <a:rPr lang="it-IT" sz="2800" b="1" err="1"/>
              <a:t>Firm</a:t>
            </a:r>
            <a:r>
              <a:rPr lang="it-IT" sz="2800" b="1"/>
              <a:t> – Hard) Real Time?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1940885E-D6F2-8007-2784-E7A56A8ADBA0}"/>
              </a:ext>
            </a:extLst>
          </p:cNvPr>
          <p:cNvSpPr txBox="1"/>
          <p:nvPr/>
        </p:nvSpPr>
        <p:spPr>
          <a:xfrm>
            <a:off x="723900" y="2871147"/>
            <a:ext cx="8396670" cy="17858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6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Firm-Task</a:t>
            </a:r>
            <a:r>
              <a:rPr lang="en-US" sz="26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because with deadline miss, it will lose the </a:t>
            </a:r>
            <a:r>
              <a:rPr lang="en-US" sz="260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data becoming useless for the system. This event has been handled invalidating the session</a:t>
            </a:r>
            <a:r>
              <a:rPr lang="it-IT" sz="260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it-IT" sz="260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restarting</a:t>
            </a:r>
            <a:r>
              <a:rPr lang="it-IT" sz="260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the sampling session (60s). </a:t>
            </a:r>
            <a:endParaRPr lang="it-IT" sz="2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Thinker ">
            <a:extLst>
              <a:ext uri="{FF2B5EF4-FFF2-40B4-BE49-F238E27FC236}">
                <a16:creationId xmlns:a16="http://schemas.microsoft.com/office/drawing/2014/main" id="{8EF7D57E-05C4-A031-8299-7C6906D231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96500" y="1630936"/>
            <a:ext cx="1295400" cy="1295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98C82012-C231-F898-A6BA-44D381E41929}"/>
              </a:ext>
            </a:extLst>
          </p:cNvPr>
          <p:cNvSpPr txBox="1"/>
          <p:nvPr/>
        </p:nvSpPr>
        <p:spPr>
          <a:xfrm>
            <a:off x="1938337" y="5172974"/>
            <a:ext cx="16859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err="1"/>
              <a:t>Periodic</a:t>
            </a:r>
            <a:r>
              <a:rPr lang="it-IT" sz="2800"/>
              <a:t> ?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8886DA8F-AD37-A0D4-3978-26E81F86AF52}"/>
              </a:ext>
            </a:extLst>
          </p:cNvPr>
          <p:cNvSpPr txBox="1"/>
          <p:nvPr/>
        </p:nvSpPr>
        <p:spPr>
          <a:xfrm>
            <a:off x="4643436" y="5172974"/>
            <a:ext cx="19192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err="1"/>
              <a:t>Aperiodic</a:t>
            </a:r>
            <a:r>
              <a:rPr lang="it-IT" sz="2800"/>
              <a:t> ?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505D5407-4CB6-15DD-9B75-14B38567A46F}"/>
              </a:ext>
            </a:extLst>
          </p:cNvPr>
          <p:cNvSpPr txBox="1"/>
          <p:nvPr/>
        </p:nvSpPr>
        <p:spPr>
          <a:xfrm>
            <a:off x="7810873" y="5172974"/>
            <a:ext cx="44668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 err="1"/>
              <a:t>Sporadic</a:t>
            </a:r>
            <a:r>
              <a:rPr lang="it-IT" sz="2800" b="1"/>
              <a:t> ?</a:t>
            </a:r>
          </a:p>
          <a:p>
            <a:r>
              <a:rPr lang="it-IT" sz="2000" err="1"/>
              <a:t>Minumum</a:t>
            </a:r>
            <a:r>
              <a:rPr lang="it-IT" sz="2000"/>
              <a:t> </a:t>
            </a:r>
            <a:r>
              <a:rPr lang="it-IT" sz="2000" err="1"/>
              <a:t>Interrival</a:t>
            </a:r>
            <a:r>
              <a:rPr lang="it-IT" sz="2000"/>
              <a:t> Time ~ 272mS</a:t>
            </a:r>
          </a:p>
        </p:txBody>
      </p:sp>
      <p:grpSp>
        <p:nvGrpSpPr>
          <p:cNvPr id="11" name="Gruppo 10">
            <a:extLst>
              <a:ext uri="{FF2B5EF4-FFF2-40B4-BE49-F238E27FC236}">
                <a16:creationId xmlns:a16="http://schemas.microsoft.com/office/drawing/2014/main" id="{58BA265E-AC1A-F1D0-1A4C-73961E320B1C}"/>
              </a:ext>
            </a:extLst>
          </p:cNvPr>
          <p:cNvGrpSpPr/>
          <p:nvPr/>
        </p:nvGrpSpPr>
        <p:grpSpPr>
          <a:xfrm>
            <a:off x="9120569" y="5934319"/>
            <a:ext cx="1162048" cy="823794"/>
            <a:chOff x="10044299" y="4042594"/>
            <a:chExt cx="1723037" cy="1228725"/>
          </a:xfrm>
        </p:grpSpPr>
        <p:pic>
          <p:nvPicPr>
            <p:cNvPr id="9" name="Immagine 8">
              <a:extLst>
                <a:ext uri="{FF2B5EF4-FFF2-40B4-BE49-F238E27FC236}">
                  <a16:creationId xmlns:a16="http://schemas.microsoft.com/office/drawing/2014/main" id="{D44221B9-237A-29F6-980D-07F1DE607C2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044299" y="4042594"/>
              <a:ext cx="1228725" cy="1228725"/>
            </a:xfrm>
            <a:prstGeom prst="rect">
              <a:avLst/>
            </a:prstGeom>
          </p:spPr>
        </p:pic>
        <p:sp>
          <p:nvSpPr>
            <p:cNvPr id="10" name="CasellaDiTesto 9">
              <a:extLst>
                <a:ext uri="{FF2B5EF4-FFF2-40B4-BE49-F238E27FC236}">
                  <a16:creationId xmlns:a16="http://schemas.microsoft.com/office/drawing/2014/main" id="{CB8D4702-F33D-8BA0-5D5C-3E5C26EB5187}"/>
                </a:ext>
              </a:extLst>
            </p:cNvPr>
            <p:cNvSpPr txBox="1"/>
            <p:nvPr/>
          </p:nvSpPr>
          <p:spPr>
            <a:xfrm>
              <a:off x="10057180" y="4078964"/>
              <a:ext cx="1710156" cy="4590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400">
                  <a:solidFill>
                    <a:schemeClr val="bg1"/>
                  </a:solidFill>
                </a:rPr>
                <a:t>220BPM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919864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EDD4C7-0270-6963-A162-AF9A756593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28D610B-B44C-3FCB-791A-2C7BE88A6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Performance </a:t>
            </a:r>
            <a:r>
              <a:rPr lang="de-DE" dirty="0" err="1"/>
              <a:t>evaluation</a:t>
            </a:r>
            <a:r>
              <a:rPr lang="de-DE" dirty="0"/>
              <a:t> (3/3)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CBB09AE0-FDA0-042D-E07B-9E1994DE7636}"/>
              </a:ext>
            </a:extLst>
          </p:cNvPr>
          <p:cNvSpPr txBox="1"/>
          <p:nvPr/>
        </p:nvSpPr>
        <p:spPr>
          <a:xfrm>
            <a:off x="4110133" y="1720754"/>
            <a:ext cx="29003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 dirty="0"/>
              <a:t>Deadline Analysis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8DF5002C-80B1-2B44-6634-DF3ACB8FFFDB}"/>
              </a:ext>
            </a:extLst>
          </p:cNvPr>
          <p:cNvSpPr txBox="1"/>
          <p:nvPr/>
        </p:nvSpPr>
        <p:spPr>
          <a:xfrm>
            <a:off x="637336" y="2708465"/>
            <a:ext cx="8396670" cy="2624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it-IT" sz="2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Minimum </a:t>
            </a:r>
            <a:r>
              <a:rPr lang="it-IT" sz="26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Interarrival</a:t>
            </a:r>
            <a:r>
              <a:rPr lang="it-IT" sz="2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Time: ~272mS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it-IT" sz="26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it-IT" sz="26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WCET </a:t>
            </a:r>
            <a:r>
              <a:rPr lang="it-IT" sz="26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taskISR</a:t>
            </a:r>
            <a:r>
              <a:rPr lang="it-IT" sz="2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20uS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it-IT" sz="2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it-IT" sz="26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WCET </a:t>
            </a:r>
            <a:r>
              <a:rPr lang="it-IT" sz="2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MainThread</a:t>
            </a:r>
            <a:r>
              <a:rPr lang="it-IT" sz="2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100uS</a:t>
            </a:r>
            <a:endParaRPr lang="it-IT" sz="26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6782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Demo (1/3): Normal </a:t>
            </a:r>
            <a:r>
              <a:rPr lang="de-DE" dirty="0" err="1"/>
              <a:t>situation</a:t>
            </a:r>
            <a:endParaRPr lang="de-DE" dirty="0"/>
          </a:p>
        </p:txBody>
      </p:sp>
      <p:pic>
        <p:nvPicPr>
          <p:cNvPr id="10" name="Demo 1">
            <a:hlinkClick r:id="" action="ppaction://media"/>
            <a:extLst>
              <a:ext uri="{FF2B5EF4-FFF2-40B4-BE49-F238E27FC236}">
                <a16:creationId xmlns:a16="http://schemas.microsoft.com/office/drawing/2014/main" id="{456FCDDF-8A5D-42EC-9EA9-2C847B48EFB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47800" y="1781175"/>
            <a:ext cx="9025467" cy="5076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955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88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51E4B8F4311494D853D1D1403F9AC06" ma:contentTypeVersion="10" ma:contentTypeDescription="Create a new document." ma:contentTypeScope="" ma:versionID="1146c984cf06f21e25f29df43d1f6823">
  <xsd:schema xmlns:xsd="http://www.w3.org/2001/XMLSchema" xmlns:xs="http://www.w3.org/2001/XMLSchema" xmlns:p="http://schemas.microsoft.com/office/2006/metadata/properties" xmlns:ns2="d73229f1-3a5f-4344-bf7d-2ac33c316928" xmlns:ns3="e0f45cf0-0979-46a5-803b-49ea078448ff" targetNamespace="http://schemas.microsoft.com/office/2006/metadata/properties" ma:root="true" ma:fieldsID="ee5941d5688adffc1e5efb6742f4c3d4" ns2:_="" ns3:_="">
    <xsd:import namespace="d73229f1-3a5f-4344-bf7d-2ac33c316928"/>
    <xsd:import namespace="e0f45cf0-0979-46a5-803b-49ea078448f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73229f1-3a5f-4344-bf7d-2ac33c31692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4916a575-a2c4-47fb-bb3c-b06084ed5815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0f45cf0-0979-46a5-803b-49ea078448ff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962024e9-bca5-4ae3-adfc-dae5c4bdc204}" ma:internalName="TaxCatchAll" ma:showField="CatchAllData" ma:web="e0f45cf0-0979-46a5-803b-49ea078448f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e0f45cf0-0979-46a5-803b-49ea078448ff" xsi:nil="true"/>
    <lcf76f155ced4ddcb4097134ff3c332f xmlns="d73229f1-3a5f-4344-bf7d-2ac33c316928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6EF4F4F8-A686-4B94-B07F-E21722D5FE2B}">
  <ds:schemaRefs>
    <ds:schemaRef ds:uri="d73229f1-3a5f-4344-bf7d-2ac33c316928"/>
    <ds:schemaRef ds:uri="e0f45cf0-0979-46a5-803b-49ea078448f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B7E3727A-26BD-472A-8698-61576C76073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969446F-556C-4D54-8177-5E4C33E70162}">
  <ds:schemaRefs>
    <ds:schemaRef ds:uri="e0f45cf0-0979-46a5-803b-49ea078448ff"/>
    <ds:schemaRef ds:uri="http://purl.org/dc/terms/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www.w3.org/XML/1998/namespace"/>
    <ds:schemaRef ds:uri="http://schemas.microsoft.com/office/2006/metadata/properties"/>
    <ds:schemaRef ds:uri="http://schemas.microsoft.com/office/infopath/2007/PartnerControls"/>
    <ds:schemaRef ds:uri="d73229f1-3a5f-4344-bf7d-2ac33c316928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326</Words>
  <Application>Microsoft Office PowerPoint</Application>
  <PresentationFormat>Widescreen</PresentationFormat>
  <Paragraphs>70</Paragraphs>
  <Slides>14</Slides>
  <Notes>0</Notes>
  <HiddenSlides>0</HiddenSlides>
  <MMClips>3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14</vt:i4>
      </vt:variant>
    </vt:vector>
  </HeadingPairs>
  <TitlesOfParts>
    <vt:vector size="20" baseType="lpstr">
      <vt:lpstr>Arial</vt:lpstr>
      <vt:lpstr>Calibri</vt:lpstr>
      <vt:lpstr>Tw Cen MT</vt:lpstr>
      <vt:lpstr>Tw Cen MT Condensed</vt:lpstr>
      <vt:lpstr>Wingdings 3</vt:lpstr>
      <vt:lpstr>Integral</vt:lpstr>
      <vt:lpstr>Car driver drowsiness detection</vt:lpstr>
      <vt:lpstr>Drowsiness detection system</vt:lpstr>
      <vt:lpstr>System description</vt:lpstr>
      <vt:lpstr>prototype description (1/2)</vt:lpstr>
      <vt:lpstr>prototype description (2/2)</vt:lpstr>
      <vt:lpstr>Performance evaluation (1/3)</vt:lpstr>
      <vt:lpstr>Performance evaluation (2/3)</vt:lpstr>
      <vt:lpstr>Performance evaluation (3/3)</vt:lpstr>
      <vt:lpstr>Demo (1/3): Normal situation</vt:lpstr>
      <vt:lpstr>Demo (2/3): Abnormal classification</vt:lpstr>
      <vt:lpstr>Demo (3/3): hands off steering wheel</vt:lpstr>
      <vt:lpstr>conclusions</vt:lpstr>
      <vt:lpstr>references</vt:lpstr>
      <vt:lpstr>Thanks for the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federico cavedoni</dc:creator>
  <cp:lastModifiedBy>Francesco Bruno</cp:lastModifiedBy>
  <cp:revision>6</cp:revision>
  <dcterms:created xsi:type="dcterms:W3CDTF">2023-11-10T17:39:16Z</dcterms:created>
  <dcterms:modified xsi:type="dcterms:W3CDTF">2024-02-04T16:54:34Z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0x010100351E4B8F4311494D853D1D1403F9AC06</vt:lpwstr>
  </property>
  <property fmtid="{D5CDD505-2E9C-101B-9397-08002B2CF9AE}" pid="3" name="MediaServiceImageTags">
    <vt:lpwstr/>
  </property>
</Properties>
</file>

<file path=docProps/thumbnail.jpeg>
</file>